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78" r:id="rId6"/>
    <p:sldId id="279" r:id="rId7"/>
    <p:sldId id="275" r:id="rId8"/>
    <p:sldId id="276" r:id="rId9"/>
    <p:sldId id="280" r:id="rId10"/>
    <p:sldId id="262" r:id="rId11"/>
    <p:sldId id="281" r:id="rId12"/>
    <p:sldId id="283" r:id="rId13"/>
    <p:sldId id="291" r:id="rId14"/>
    <p:sldId id="270" r:id="rId15"/>
    <p:sldId id="287" r:id="rId16"/>
    <p:sldId id="286" r:id="rId17"/>
    <p:sldId id="284" r:id="rId18"/>
    <p:sldId id="285" r:id="rId19"/>
    <p:sldId id="288" r:id="rId20"/>
    <p:sldId id="290" r:id="rId21"/>
    <p:sldId id="277" r:id="rId22"/>
    <p:sldId id="289" r:id="rId23"/>
    <p:sldId id="282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66FF"/>
    <a:srgbClr val="993300"/>
    <a:srgbClr val="990099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1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3D43D5-7095-43A3-9237-2D277781B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8924-F45D-4CE3-8AFF-C7B257F5D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0A57-A7BB-40B0-A9D7-788455918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5647-B3C3-41FC-B39A-8314756C3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42B5-87CD-4455-A9BE-1CBD8B61D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3640-C23B-41AC-AA09-65BBAA015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5344B-7B01-4E6D-8820-3C57FED3E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16EF-B8B0-46E3-8995-CE7DF59A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D2B7-5FF8-46CD-A609-9B9E05C2D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459F0-D6E2-4C87-9E39-584DF996B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803C3-6D45-469A-BEEE-9B3219623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DA82-EFA5-4336-81DD-4E2D8DF23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B037-13A7-4C87-A3DA-30F8BF187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3F19-7F39-4E09-AF8D-D8FA0E266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2D46-0B4F-4C37-8FBB-DD971DB2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6770-E258-45C4-8BE0-0B7CB62A0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E7AE-CF9B-4A3E-9FBF-45F433FC9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AD3561-E5DD-4E59-B816-6EA310685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45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5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45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45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645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5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5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45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45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45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45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2" y="31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2" y="16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1" y="88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5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1" y="12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45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777162" cy="32400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85000"/>
                    <a:lumOff val="15000"/>
                  </a:schemeClr>
                </a:solidFill>
              </a:rPr>
              <a:t>Отчёт </a:t>
            </a:r>
            <a:br>
              <a:rPr lang="ru-RU" sz="3600" b="1" dirty="0" smtClean="0">
                <a:solidFill>
                  <a:schemeClr val="accent2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85000"/>
                    <a:lumOff val="15000"/>
                  </a:schemeClr>
                </a:solidFill>
              </a:rPr>
              <a:t>Педагогические достижения за 2016-2017 </a:t>
            </a:r>
            <a:r>
              <a:rPr lang="ru-RU" sz="3600" b="1" dirty="0" err="1" smtClean="0">
                <a:solidFill>
                  <a:schemeClr val="accent2">
                    <a:lumMod val="85000"/>
                    <a:lumOff val="15000"/>
                  </a:schemeClr>
                </a:solidFill>
              </a:rPr>
              <a:t>уч.г</a:t>
            </a:r>
            <a:r>
              <a:rPr lang="ru-RU" sz="3600" b="1" dirty="0" smtClean="0">
                <a:solidFill>
                  <a:schemeClr val="accent2">
                    <a:lumMod val="85000"/>
                    <a:lumOff val="15000"/>
                  </a:schemeClr>
                </a:solidFill>
              </a:rPr>
              <a:t>.</a:t>
            </a:r>
            <a:br>
              <a:rPr lang="ru-RU" sz="3600" b="1" dirty="0" smtClean="0">
                <a:solidFill>
                  <a:schemeClr val="accent2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85000"/>
                    <a:lumOff val="15000"/>
                  </a:schemeClr>
                </a:solidFill>
              </a:rPr>
              <a:t>старшей группы </a:t>
            </a:r>
            <a:r>
              <a:rPr lang="ru-RU" sz="3600" dirty="0" smtClean="0">
                <a:solidFill>
                  <a:schemeClr val="accent2">
                    <a:lumMod val="85000"/>
                    <a:lumOff val="15000"/>
                  </a:schemeClr>
                </a:solidFill>
              </a:rPr>
              <a:t>№1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589588"/>
            <a:ext cx="6769100" cy="9350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Воспитатель </a:t>
            </a:r>
            <a:r>
              <a:rPr lang="en-US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Канина А.А.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   Павлова Я.В.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                      </a:t>
            </a:r>
            <a:endParaRPr lang="ru-RU" b="1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870700" cy="1600200"/>
          </a:xfrm>
        </p:spPr>
        <p:txBody>
          <a:bodyPr/>
          <a:lstStyle/>
          <a:p>
            <a:pPr algn="l" eaLnBrk="1" hangingPunct="1"/>
            <a:r>
              <a:rPr lang="ru-RU" sz="4000" dirty="0" smtClean="0">
                <a:solidFill>
                  <a:srgbClr val="FF33CC"/>
                </a:solidFill>
              </a:rPr>
              <a:t>Взаимодействие с социумом.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28800"/>
            <a:ext cx="4608513" cy="181451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Один из важнейших факторов повышения эффективности воспитания подрастающего поколения – взаимосвязь учреждения и семьи. </a:t>
            </a:r>
          </a:p>
        </p:txBody>
      </p:sp>
      <p:pic>
        <p:nvPicPr>
          <p:cNvPr id="9222" name="Picture 6" descr="G:\DCIM\101MSDCF\DSC0557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2992925" cy="224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i.mycdn.me/image?id=855147056699&amp;t=3&amp;plc=WEB&amp;tkn=*cB2hwytJz_MILj-ZmUL07dpu1f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357430"/>
            <a:ext cx="3143240" cy="419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1472" y="4214818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Музыкальная школа -5 человек</a:t>
            </a:r>
          </a:p>
          <a:p>
            <a:r>
              <a:rPr lang="ru-RU" dirty="0" smtClean="0"/>
              <a:t>ДЮЦ»Гармония»-  </a:t>
            </a:r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 smtClean="0"/>
              <a:t>человека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8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Самообразование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Тема: </a:t>
            </a:r>
            <a:r>
              <a:rPr lang="ru-RU" b="1" i="1" dirty="0" smtClean="0"/>
              <a:t>«Проектная деятельность с детьми старшего дошкольного возраста».</a:t>
            </a:r>
            <a:endParaRPr lang="ru-RU" dirty="0" smtClean="0"/>
          </a:p>
          <a:p>
            <a:r>
              <a:rPr lang="ru-RU" dirty="0" smtClean="0"/>
              <a:t>Цель</a:t>
            </a:r>
            <a:r>
              <a:rPr lang="ru-RU" i="1" dirty="0" smtClean="0"/>
              <a:t>:  освоить технологию проектно-исследовательской деятельности с детьми старшего  дошкольного возраста</a:t>
            </a:r>
            <a:r>
              <a:rPr lang="ru-RU" dirty="0" smtClean="0"/>
              <a:t> </a:t>
            </a: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43852" cy="110968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Выступление на районном методическом объединении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 базе  МБДОУ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Чановский</a:t>
            </a:r>
            <a:r>
              <a:rPr lang="ru-RU" dirty="0" smtClean="0"/>
              <a:t> детский сад №5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3143248"/>
            <a:ext cx="7696200" cy="76677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Продемонстрировала использование мини-тренингов во взаимодействии с родителями</a:t>
            </a:r>
            <a:endParaRPr lang="ru-RU" sz="2000" dirty="0"/>
          </a:p>
        </p:txBody>
      </p:sp>
      <p:pic>
        <p:nvPicPr>
          <p:cNvPr id="5" name="Рисунок 4" descr="http://www.dsad_5.cha.edu54.ru/images/p78_rmo_dou1_26_yanv_2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00504"/>
            <a:ext cx="3786214" cy="256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Посещение мероприятий вне ДОУ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5029200"/>
          </a:xfrm>
        </p:spPr>
        <p:txBody>
          <a:bodyPr/>
          <a:lstStyle/>
          <a:p>
            <a:r>
              <a:rPr lang="ru-RU" sz="2400" dirty="0" smtClean="0"/>
              <a:t>14.04.2017МИМЦ  </a:t>
            </a:r>
            <a:r>
              <a:rPr lang="ru-RU" sz="2400" dirty="0" err="1" smtClean="0"/>
              <a:t>Вебинар</a:t>
            </a:r>
            <a:r>
              <a:rPr lang="ru-RU" sz="2400" dirty="0" smtClean="0"/>
              <a:t>»Обеспечение бесплатным питанием обучающихся с ОВЗ</a:t>
            </a:r>
            <a:endParaRPr lang="ru-RU" sz="2400" dirty="0" smtClean="0"/>
          </a:p>
          <a:p>
            <a:r>
              <a:rPr lang="ru-RU" sz="2400" dirty="0" smtClean="0"/>
              <a:t>01</a:t>
            </a:r>
            <a:r>
              <a:rPr lang="ru-RU" sz="2400" dirty="0" smtClean="0"/>
              <a:t>.03.2017 </a:t>
            </a:r>
            <a:r>
              <a:rPr lang="ru-RU" sz="2400" dirty="0" err="1" smtClean="0"/>
              <a:t>Вебинар</a:t>
            </a:r>
            <a:r>
              <a:rPr lang="ru-RU" sz="2400" dirty="0" smtClean="0"/>
              <a:t> «Электронный детский сад»</a:t>
            </a:r>
          </a:p>
          <a:p>
            <a:r>
              <a:rPr lang="ru-RU" sz="2400" dirty="0" smtClean="0"/>
              <a:t>14.03.2017 Г.Барабинск . Совещание операторов образовательных организаций БД ОВЗ по вопросу учета исполнения ИПРА детей- инвалидов.</a:t>
            </a:r>
          </a:p>
          <a:p>
            <a:r>
              <a:rPr lang="ru-RU" sz="2400" dirty="0" smtClean="0"/>
              <a:t>20.02.2017 </a:t>
            </a:r>
            <a:r>
              <a:rPr lang="ru-RU" sz="2400" dirty="0" err="1" smtClean="0"/>
              <a:t>Вебинар</a:t>
            </a:r>
            <a:r>
              <a:rPr lang="ru-RU" sz="2400" dirty="0" smtClean="0"/>
              <a:t>  «Мониторинг образовательных организаций»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28.09.2017 </a:t>
            </a:r>
            <a:r>
              <a:rPr lang="ru-RU" sz="2400" dirty="0" err="1" smtClean="0"/>
              <a:t>Вебинар</a:t>
            </a:r>
            <a:r>
              <a:rPr lang="ru-RU" sz="2400" dirty="0" smtClean="0"/>
              <a:t> ФИРО. «Электронные образовательные ресурсы для дошкольников»</a:t>
            </a:r>
            <a:endParaRPr lang="ru-RU" sz="2400" dirty="0" smtClean="0"/>
          </a:p>
          <a:p>
            <a:endParaRPr lang="ru-RU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ru-RU" smtClean="0">
                <a:solidFill>
                  <a:srgbClr val="00B0F0"/>
                </a:solidFill>
              </a:rPr>
              <a:t>Проектная деятельность</a:t>
            </a:r>
          </a:p>
        </p:txBody>
      </p:sp>
      <p:sp>
        <p:nvSpPr>
          <p:cNvPr id="12291" name="Содержимое 10"/>
          <p:cNvSpPr>
            <a:spLocks noGrp="1"/>
          </p:cNvSpPr>
          <p:nvPr>
            <p:ph sz="half" idx="1"/>
          </p:nvPr>
        </p:nvSpPr>
        <p:spPr>
          <a:xfrm>
            <a:off x="1357290" y="1000108"/>
            <a:ext cx="6858048" cy="5500702"/>
          </a:xfrm>
        </p:spPr>
        <p:txBody>
          <a:bodyPr/>
          <a:lstStyle/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Мама – солнышко мое»</a:t>
            </a:r>
          </a:p>
          <a:p>
            <a:r>
              <a:rPr lang="ru-RU" sz="3600" dirty="0" smtClean="0"/>
              <a:t>«Что такое Новый год?»</a:t>
            </a:r>
          </a:p>
          <a:p>
            <a:r>
              <a:rPr lang="ru-RU" sz="3600" dirty="0" smtClean="0"/>
              <a:t>«День доброты»</a:t>
            </a:r>
          </a:p>
          <a:p>
            <a:r>
              <a:rPr lang="ru-RU" sz="3600" dirty="0" smtClean="0"/>
              <a:t>«Зимнее зодчество»</a:t>
            </a:r>
          </a:p>
          <a:p>
            <a:r>
              <a:rPr lang="ru-RU" sz="3600" dirty="0" smtClean="0"/>
              <a:t>«8 марта -Международный Женский день»</a:t>
            </a:r>
          </a:p>
          <a:p>
            <a:r>
              <a:rPr lang="ru-RU" sz="3600" dirty="0" smtClean="0"/>
              <a:t>«  9 Мая – Великий День Победы».</a:t>
            </a:r>
          </a:p>
          <a:p>
            <a:endParaRPr lang="ru-RU" sz="3600" dirty="0" smtClean="0"/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4859338" y="4797425"/>
            <a:ext cx="3384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2000">
              <a:solidFill>
                <a:srgbClr val="99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«Мама солнышко мое»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 descr="G:\DCIM\101MSDCF\DSC05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131629"/>
            <a:ext cx="3634010" cy="272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G:\DCIM\101MSDCF\DSC05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3286148" cy="246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G:\DCIM\101MSDCF\DSC05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643050"/>
            <a:ext cx="3643338" cy="4856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6870700" cy="10620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«Что такое Новый год?»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:\настя\фото\фото сада\новый год 2017\DSC05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57176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настя\фото\фото сада\новый год 2017\DSC052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28598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настя\фото\фото сада\новый год 2017\DSC052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429132"/>
            <a:ext cx="378621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настя\фото\фото сада\новый год 2017\DSC052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285860"/>
            <a:ext cx="37528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настя\фото\фото сада\новый год 2017\DSC052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772025"/>
            <a:ext cx="278130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настя\фото\фото сада\новый год 2017\DSC052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794" y="3286124"/>
            <a:ext cx="2643206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52400"/>
            <a:ext cx="4857784" cy="1600200"/>
          </a:xfrm>
        </p:spPr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«День доброты»</a:t>
            </a:r>
            <a:endParaRPr lang="ru-RU" dirty="0"/>
          </a:p>
        </p:txBody>
      </p:sp>
      <p:pic>
        <p:nvPicPr>
          <p:cNvPr id="32770" name="Picture 2" descr="DSC056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3400945" cy="253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DSC05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941285" cy="219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DSC055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7258"/>
            <a:ext cx="3228977" cy="241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DSC055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3044062" cy="228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«Зимнее зодчество»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G:\DCIM\101MSDCF\DSC053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857364"/>
            <a:ext cx="2266960" cy="220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DCIM\101MSDCF\DSC053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3143272" cy="232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DCIM\101MSDCF\DSC053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86256"/>
            <a:ext cx="2676532" cy="211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DCIM\101MSDCF\DSC053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857364"/>
            <a:ext cx="2357422" cy="204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DCIM\101MSDCF\DSC053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85926"/>
            <a:ext cx="3071802" cy="211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870700" cy="1214446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Проект«8 марта -Международный Женский день»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G:\DCIM\101MSDCF\DSC04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549801" cy="341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G:\DCIM\101MSDCF\DSC05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603611"/>
            <a:ext cx="4337811" cy="325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s://i.mycdn.me/image?id=852649350459&amp;t=3&amp;plc=WEB&amp;tkn=*3qfTuhdgPNF_OYmaPFmFO9n2iJ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46529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chemeClr val="hlink"/>
                </a:solidFill>
              </a:rPr>
              <a:t>Характеристика группы.</a:t>
            </a:r>
            <a:r>
              <a:rPr lang="ru-RU" smtClean="0">
                <a:solidFill>
                  <a:schemeClr val="hlink"/>
                </a:solidFill>
              </a:rPr>
              <a:t/>
            </a:r>
            <a:br>
              <a:rPr lang="ru-RU" smtClean="0">
                <a:solidFill>
                  <a:schemeClr val="hlink"/>
                </a:solidFill>
              </a:rPr>
            </a:br>
            <a:endParaRPr lang="ru-RU" smtClean="0">
              <a:solidFill>
                <a:schemeClr val="hlink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57338"/>
            <a:ext cx="3814763" cy="3929062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Программа: </a:t>
            </a:r>
          </a:p>
          <a:p>
            <a:pPr eaLnBrk="1" hangingPunct="1"/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образовательная программа дошкольного образования Муниципального бюджетного дошкольного образовательного учреждения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Чановский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детский сад №5</a:t>
            </a:r>
          </a:p>
          <a:p>
            <a:pPr eaLnBrk="1" hangingPunct="1"/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Адаптированная образовательная программа дошкольного образования МБДОУ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Чановский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детский сад №5</a:t>
            </a:r>
            <a:endParaRPr lang="ru-RU" sz="1400" dirty="0" smtClean="0"/>
          </a:p>
          <a:p>
            <a:pPr eaLnBrk="1" hangingPunct="1"/>
            <a:r>
              <a:rPr lang="ru-RU" sz="2800" dirty="0" smtClean="0"/>
              <a:t>Возраст: 5 – 6 лет.</a:t>
            </a:r>
          </a:p>
          <a:p>
            <a:pPr eaLnBrk="1" hangingPunct="1"/>
            <a:r>
              <a:rPr lang="ru-RU" sz="2800" dirty="0" smtClean="0"/>
              <a:t>Списочный состав: 27 детей;</a:t>
            </a:r>
          </a:p>
          <a:p>
            <a:pPr eaLnBrk="1" hangingPunct="1"/>
            <a:r>
              <a:rPr lang="ru-RU" sz="2800" dirty="0" smtClean="0"/>
              <a:t>Мальчиков –17;</a:t>
            </a:r>
          </a:p>
          <a:p>
            <a:pPr eaLnBrk="1" hangingPunct="1"/>
            <a:r>
              <a:rPr lang="ru-RU" sz="2800" dirty="0" smtClean="0"/>
              <a:t>Девочек –10.</a:t>
            </a:r>
          </a:p>
        </p:txBody>
      </p:sp>
      <p:pic>
        <p:nvPicPr>
          <p:cNvPr id="5124" name="Содержимое 5" descr="100_51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99098"/>
            <a:ext cx="3667125" cy="27503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6870700" cy="120489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Проект «  9 Мая – Великий День Победы».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D:\настя\старшая группа2016-2017\педсовет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623459" cy="246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G:\DCIM\101MSDCF\DSC05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3000396" cy="225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G:\DCIM\101MSDCF\DSC05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429000"/>
            <a:ext cx="3529478" cy="264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 descr="G:\DCIM\101MSDCF\DSC05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000504"/>
            <a:ext cx="3357586" cy="251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01090" cy="2571768"/>
          </a:xfrm>
        </p:spPr>
        <p:txBody>
          <a:bodyPr/>
          <a:lstStyle/>
          <a:p>
            <a:pPr algn="l"/>
            <a:r>
              <a:rPr lang="ru-RU" sz="1400" b="1" dirty="0" smtClean="0"/>
              <a:t>                                           Работа с родителями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u="sng" dirty="0" smtClean="0"/>
              <a:t>Родительские собрания: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1. «Возрастные особенности воспитанников старшей группы»;</a:t>
            </a:r>
            <a:br>
              <a:rPr lang="ru-RU" sz="1400" dirty="0" smtClean="0"/>
            </a:br>
            <a:r>
              <a:rPr lang="ru-RU" sz="1400" dirty="0" smtClean="0"/>
              <a:t>2. «Подготовка к Новому году»</a:t>
            </a:r>
            <a:br>
              <a:rPr lang="ru-RU" sz="1400" dirty="0" smtClean="0"/>
            </a:br>
            <a:r>
              <a:rPr lang="ru-RU" sz="1400" dirty="0" smtClean="0"/>
              <a:t>3. «Вот и стали мы на год взрослее»;</a:t>
            </a:r>
            <a:br>
              <a:rPr lang="ru-RU" sz="1400" dirty="0" smtClean="0"/>
            </a:br>
            <a:r>
              <a:rPr lang="ru-RU" sz="1400" b="1" u="sng" dirty="0" smtClean="0"/>
              <a:t>Консультации: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«Здоровье ребенка в ваших руках»;</a:t>
            </a:r>
            <a:br>
              <a:rPr lang="ru-RU" sz="1400" dirty="0" smtClean="0"/>
            </a:br>
            <a:r>
              <a:rPr lang="ru-RU" sz="1400" dirty="0" smtClean="0"/>
              <a:t>«Возрастные особенности детей 5-6 лет»</a:t>
            </a:r>
            <a:br>
              <a:rPr lang="ru-RU" sz="1400" dirty="0" smtClean="0"/>
            </a:br>
            <a:r>
              <a:rPr lang="ru-RU" sz="1400" dirty="0" smtClean="0"/>
              <a:t>«Как приучить ребенка есть овощи и фрукты»</a:t>
            </a:r>
            <a:br>
              <a:rPr lang="ru-RU" sz="1400" dirty="0" smtClean="0"/>
            </a:br>
            <a:r>
              <a:rPr lang="ru-RU" sz="1400" dirty="0" smtClean="0"/>
              <a:t> «Ошибки, которые совершать нельзя»</a:t>
            </a:r>
            <a:br>
              <a:rPr lang="ru-RU" sz="1400" dirty="0" smtClean="0"/>
            </a:br>
            <a:r>
              <a:rPr lang="ru-RU" sz="1400" dirty="0" smtClean="0"/>
              <a:t> «Роль семейных традиций в воспитании детей»</a:t>
            </a:r>
            <a:br>
              <a:rPr lang="ru-RU" sz="1400" dirty="0" smtClean="0"/>
            </a:br>
            <a:r>
              <a:rPr lang="ru-RU" sz="1400" dirty="0" smtClean="0"/>
              <a:t>«Папа может все что угодно. Роль отца в воспитании ребенка»</a:t>
            </a:r>
            <a:br>
              <a:rPr lang="ru-RU" sz="1400" dirty="0" smtClean="0"/>
            </a:br>
            <a:r>
              <a:rPr lang="ru-RU" sz="1400" b="1" u="sng" dirty="0" smtClean="0"/>
              <a:t>Участие в проекте </a:t>
            </a:r>
            <a:r>
              <a:rPr lang="ru-RU" sz="1400" dirty="0" smtClean="0"/>
              <a:t>«Снежное зодчество».</a:t>
            </a:r>
            <a:br>
              <a:rPr lang="ru-RU" sz="1400" dirty="0" smtClean="0"/>
            </a:br>
            <a:r>
              <a:rPr lang="ru-RU" sz="1400" b="1" dirty="0" smtClean="0"/>
              <a:t>Трудовой десант Участие родителей в благоустройстве группы.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9154" name="Picture 2" descr="https://i.mycdn.me/image?id=852649279035&amp;t=3&amp;plc=WEB&amp;tkn=*Cx40kJyus3iTtV24z29Jsizi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119" y="3214686"/>
            <a:ext cx="273248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G:\DCIM\101MSDCF\DSC05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28373"/>
            <a:ext cx="4171514" cy="312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6870700" cy="103824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Результаты уровня развития детей старшей группы №1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2016-2017уч.год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685800" y="1828800"/>
          <a:ext cx="77438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284"/>
                <a:gridCol w="2581284"/>
                <a:gridCol w="25812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высокий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чел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16 %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43042" y="135729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Начало года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328612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Конец года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786" y="4000504"/>
          <a:ext cx="75009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высокий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10 чел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857232"/>
            <a:ext cx="7696200" cy="1752600"/>
          </a:xfrm>
        </p:spPr>
        <p:txBody>
          <a:bodyPr/>
          <a:lstStyle/>
          <a:p>
            <a:r>
              <a:rPr lang="ru-RU" dirty="0" smtClean="0"/>
              <a:t>Выводы: Все цели и задачи по программе  выполнили в полном объеме, а так же уровни освоения программ по результатам диагностики усвоены, что говорит о готовности детей перейти в следующую возрастную группу (подготовительную к школе группу).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928662" y="1628790"/>
            <a:ext cx="777716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1</a:t>
            </a:r>
            <a:r>
              <a:rPr lang="ru-RU" sz="1600" b="1" dirty="0" smtClean="0"/>
              <a:t>. </a:t>
            </a:r>
            <a:r>
              <a:rPr lang="ru-RU" sz="1600" b="1" dirty="0" smtClean="0"/>
              <a:t>Продолжать принимать активное участие в методических мероприятиях  района и детского сада.</a:t>
            </a:r>
          </a:p>
          <a:p>
            <a:r>
              <a:rPr lang="ru-RU" sz="1600" b="1" dirty="0" smtClean="0"/>
              <a:t>2</a:t>
            </a:r>
            <a:r>
              <a:rPr lang="ru-RU" sz="1600" b="1" dirty="0" smtClean="0"/>
              <a:t>. </a:t>
            </a:r>
            <a:r>
              <a:rPr lang="ru-RU" sz="1600" b="1" dirty="0" smtClean="0"/>
              <a:t>Продолжать воспитывать в детях творчество, эмоциональность, активность для их дальнейших достижений и успехов.</a:t>
            </a:r>
          </a:p>
          <a:p>
            <a:r>
              <a:rPr lang="ru-RU" sz="1600" b="1" dirty="0" smtClean="0"/>
              <a:t>3</a:t>
            </a:r>
            <a:r>
              <a:rPr lang="ru-RU" sz="1600" b="1" dirty="0" smtClean="0"/>
              <a:t>. </a:t>
            </a:r>
            <a:r>
              <a:rPr lang="ru-RU" sz="1600" b="1" dirty="0" smtClean="0"/>
              <a:t>Пополнить: дидактический и раздаточный материал на развития логического мышления; уголок сюжетно-ролевых игр («Журналисты», «Геологи»); книжный уголок литературой по возрасту. Приобрести новые развивающие игры для детей подготовительной к школе группы.</a:t>
            </a:r>
          </a:p>
          <a:p>
            <a:r>
              <a:rPr lang="ru-RU" sz="1600" b="1" dirty="0" smtClean="0"/>
              <a:t>4</a:t>
            </a:r>
            <a:r>
              <a:rPr lang="ru-RU" sz="1600" b="1" dirty="0" smtClean="0"/>
              <a:t>.Разработать </a:t>
            </a:r>
            <a:r>
              <a:rPr lang="ru-RU" sz="1600" b="1" dirty="0" smtClean="0"/>
              <a:t>план работы с родителями.</a:t>
            </a:r>
          </a:p>
          <a:p>
            <a:r>
              <a:rPr lang="ru-RU" sz="1600" b="1" dirty="0" smtClean="0"/>
              <a:t>Родителям советовать посещать сайт детского сада №5 для просмотра итоговых занятий, консультаций и педагогического просвещения.</a:t>
            </a:r>
          </a:p>
          <a:p>
            <a:r>
              <a:rPr lang="ru-RU" sz="1600" b="1" dirty="0" smtClean="0"/>
              <a:t>5</a:t>
            </a:r>
            <a:r>
              <a:rPr lang="ru-RU" sz="1600" b="1" dirty="0" smtClean="0"/>
              <a:t>. </a:t>
            </a:r>
            <a:r>
              <a:rPr lang="ru-RU" sz="1600" b="1" dirty="0" smtClean="0"/>
              <a:t>Работать над темой по самообразованию:</a:t>
            </a:r>
          </a:p>
          <a:p>
            <a:r>
              <a:rPr lang="ru-RU" sz="1600" b="1" dirty="0" smtClean="0"/>
              <a:t> «Проектная деятельность  с детьми подготовительного к школе возраста»</a:t>
            </a:r>
          </a:p>
          <a:p>
            <a:endParaRPr lang="ru-RU" sz="1400" b="1" dirty="0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900113" y="260350"/>
            <a:ext cx="6069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solidFill>
                  <a:srgbClr val="9966FF"/>
                </a:solidFill>
              </a:rPr>
              <a:t>Перспективы на следующий 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7305675" cy="90011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Предметно-пространственная среда в группе</a:t>
            </a:r>
            <a:endParaRPr lang="ru-RU" sz="2800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7696200" cy="230505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Предметно-пространственная среда в группе соответствует ФГОС: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игровая зона;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художественно-эстетическая зона;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физкультурно-оздоровительная зона;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речевая зона;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познавательная зона;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социально-коммуникативная зона;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Имеется уголок экспериментирования, природный уголок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143768" y="3929066"/>
            <a:ext cx="1238232" cy="15573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3" name="Picture 1" descr="G:\DCIM\101MSDCF\DSC03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57227" y="457955"/>
            <a:ext cx="2523229" cy="189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G:\DCIM\101MSDCF\DSC03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912798"/>
            <a:ext cx="2285984" cy="171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G:\DCIM\101MSDCF\DSC05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714884"/>
            <a:ext cx="2476728" cy="185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DCIM\101MSDCF\DSC05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70" y="2500306"/>
            <a:ext cx="2500330" cy="187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DCIM\101MSDCF\DSC05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714488"/>
            <a:ext cx="160786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DCIM\101MSDCF\DSC056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9" y="4454173"/>
            <a:ext cx="1708162" cy="227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DCIM\101MSDCF\DSC056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5406163"/>
            <a:ext cx="1935170" cy="145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DCIM\101MSDCF\DSC056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72022"/>
            <a:ext cx="1785918" cy="133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G:\DCIM\101MSDCF\DSC054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571480"/>
            <a:ext cx="1023952" cy="136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928802"/>
            <a:ext cx="7018335" cy="2214578"/>
          </a:xfrm>
        </p:spPr>
        <p:txBody>
          <a:bodyPr/>
          <a:lstStyle/>
          <a:p>
            <a:pPr marL="457200" indent="-457200"/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Повышение квалификации воспитателей группы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Канина А.А.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2000" dirty="0" smtClean="0"/>
              <a:t>Государственное бюджетное учреждение Новосибирской области- Центр психолого-педагогической, медицинской помощи детям»Областной центр диагностики и консультирования»</a:t>
            </a:r>
            <a:br>
              <a:rPr lang="ru-RU" sz="2000" dirty="0" smtClean="0"/>
            </a:br>
            <a:r>
              <a:rPr lang="ru-RU" sz="2000" dirty="0" smtClean="0"/>
              <a:t>Курсы по </a:t>
            </a:r>
            <a:r>
              <a:rPr lang="ru-RU" sz="2000" dirty="0" smtClean="0"/>
              <a:t>программе «</a:t>
            </a:r>
            <a:r>
              <a:rPr lang="ru-RU" sz="2000" dirty="0" err="1" smtClean="0"/>
              <a:t>Психолого</a:t>
            </a:r>
            <a:r>
              <a:rPr lang="ru-RU" sz="2000" dirty="0" smtClean="0"/>
              <a:t>- </a:t>
            </a:r>
            <a:r>
              <a:rPr lang="ru-RU" sz="2000" dirty="0" smtClean="0"/>
              <a:t>педагогические аспекты инклюзивного образования детей с ОВЗ в условиях реализации </a:t>
            </a:r>
            <a:r>
              <a:rPr lang="ru-RU" sz="2000" dirty="0" smtClean="0"/>
              <a:t>ФГОС»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2016 г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sz="2400" dirty="0"/>
          </a:p>
        </p:txBody>
      </p:sp>
      <p:pic>
        <p:nvPicPr>
          <p:cNvPr id="7173" name="Picture 5" descr="G:\DCIM\101MSDCF\DSC05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43" y="4071942"/>
            <a:ext cx="3333775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4357694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Аттестация на СЗД –сентябрь2016г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Участие в конкурсах Каниной А.А.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142984"/>
            <a:ext cx="6858016" cy="175260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Октябрь 2016г.Открытый Всероссийский Турнир Способностей </a:t>
            </a:r>
            <a:r>
              <a:rPr lang="ru-RU" sz="1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РостОК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Ум. Диплом, Благодарность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Ноябрь 2016г. Международная олимпиада для дошкольников «Профессии». Грамота</a:t>
            </a:r>
          </a:p>
          <a:p>
            <a:r>
              <a:rPr lang="ru-RU" sz="1600" b="1" dirty="0" smtClean="0"/>
              <a:t>Ноябрь 2016 Организация и проведение 7 Всероссийского конкурса детского рисунка «Царство грибов» Диплом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28.02.2017г. Районный смотр-конкурс зимних участков ДОО «Снежное зодчество». Диплом I степени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Апрель 2017 Районный конкурс </a:t>
            </a:r>
            <a:r>
              <a:rPr lang="ru-RU" sz="1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фотокаллажа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«Мы со спортом очень дружим» в рамках реализации программы «Формула здоровья» 2-ое место </a:t>
            </a:r>
            <a:endParaRPr lang="ru-RU" sz="1600" b="1" dirty="0"/>
          </a:p>
        </p:txBody>
      </p:sp>
      <p:pic>
        <p:nvPicPr>
          <p:cNvPr id="50178" name="Picture 2" descr="G:\DCIM\101MSDCF\DSC05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53277" y="3312906"/>
            <a:ext cx="3074694" cy="230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 descr="G:\DCIM\101MSDCF\DSC05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94147" y="321058"/>
            <a:ext cx="2570911" cy="192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G:\DCIM\101MSDCF\DSC05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47309" y="4482387"/>
            <a:ext cx="2714618" cy="203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5" descr="G:\DCIM\101MSDCF\DSC05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161292" y="4482385"/>
            <a:ext cx="2714621" cy="203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91914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Участие детей в конкурсах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Октябрь 2016г.Открытый Всероссийский Турнир Способностей </a:t>
            </a:r>
            <a:r>
              <a:rPr lang="ru-RU" sz="1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РостОК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Ум. </a:t>
            </a:r>
            <a:r>
              <a:rPr lang="ru-RU" sz="1800" b="1" dirty="0" smtClean="0"/>
              <a:t> 3 человека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Ноябрь 2016г. Международная олимпиада для дошкольников «Профессии»,»ПДД» 6 человек . Грамота</a:t>
            </a:r>
          </a:p>
          <a:p>
            <a:r>
              <a:rPr lang="ru-RU" sz="1800" b="1" dirty="0" smtClean="0"/>
              <a:t> 7 Всероссийский конкурса детского рисунка «Царство грибов»  3 человека </a:t>
            </a:r>
          </a:p>
          <a:p>
            <a:r>
              <a:rPr lang="ru-RU" sz="1800" b="1" dirty="0" smtClean="0"/>
              <a:t>«Звездный дождь» - 2 человека</a:t>
            </a:r>
          </a:p>
          <a:p>
            <a:endParaRPr lang="ru-RU" sz="1800" b="1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121" name="Picture 1" descr="G:\DCIM\101MSDCF\DSC0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643446"/>
            <a:ext cx="2623842" cy="1968505"/>
          </a:xfrm>
          <a:prstGeom prst="rect">
            <a:avLst/>
          </a:prstGeom>
          <a:noFill/>
        </p:spPr>
      </p:pic>
      <p:pic>
        <p:nvPicPr>
          <p:cNvPr id="5122" name="Picture 2" descr="G:\DCIM\101MSDCF\DSC05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14752"/>
            <a:ext cx="3143272" cy="235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title"/>
          </p:nvPr>
        </p:nvSpPr>
        <p:spPr>
          <a:xfrm>
            <a:off x="928662" y="214290"/>
            <a:ext cx="3571900" cy="900113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Мероприятия</a:t>
            </a:r>
          </a:p>
        </p:txBody>
      </p:sp>
      <p:sp>
        <p:nvSpPr>
          <p:cNvPr id="8195" name="Содержимое 6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3771900" cy="4360862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День знаний</a:t>
            </a:r>
          </a:p>
          <a:p>
            <a:pPr eaLnBrk="1" hangingPunct="1"/>
            <a:r>
              <a:rPr lang="ru-RU" sz="2000" dirty="0" smtClean="0"/>
              <a:t>Праздник урожая</a:t>
            </a:r>
          </a:p>
          <a:p>
            <a:pPr eaLnBrk="1" hangingPunct="1"/>
            <a:r>
              <a:rPr lang="ru-RU" sz="2000" dirty="0" smtClean="0"/>
              <a:t>День Матери </a:t>
            </a:r>
            <a:r>
              <a:rPr lang="ru-RU" sz="2000" b="1" u="sng" dirty="0" smtClean="0"/>
              <a:t>(Ведущая)</a:t>
            </a:r>
          </a:p>
          <a:p>
            <a:pPr eaLnBrk="1" hangingPunct="1"/>
            <a:r>
              <a:rPr lang="ru-RU" sz="2000" dirty="0" smtClean="0"/>
              <a:t>Новый год </a:t>
            </a:r>
            <a:r>
              <a:rPr lang="ru-RU" sz="2000" b="1" u="sng" dirty="0" smtClean="0"/>
              <a:t>(Ведущая)</a:t>
            </a:r>
          </a:p>
          <a:p>
            <a:pPr eaLnBrk="1" hangingPunct="1"/>
            <a:r>
              <a:rPr lang="ru-RU" sz="2000" dirty="0" smtClean="0"/>
              <a:t>Прощание с ёлкой</a:t>
            </a:r>
          </a:p>
          <a:p>
            <a:pPr eaLnBrk="1" hangingPunct="1"/>
            <a:r>
              <a:rPr lang="ru-RU" sz="2000" dirty="0" smtClean="0"/>
              <a:t>23 февраля </a:t>
            </a:r>
          </a:p>
          <a:p>
            <a:pPr eaLnBrk="1" hangingPunct="1"/>
            <a:r>
              <a:rPr lang="ru-RU" sz="2000" dirty="0" smtClean="0"/>
              <a:t>8 марта </a:t>
            </a:r>
            <a:r>
              <a:rPr lang="ru-RU" sz="2000" b="1" u="sng" dirty="0" smtClean="0"/>
              <a:t>(Ведущая)</a:t>
            </a:r>
          </a:p>
          <a:p>
            <a:pPr eaLnBrk="1" hangingPunct="1"/>
            <a:r>
              <a:rPr lang="ru-RU" sz="2000" dirty="0" smtClean="0"/>
              <a:t>День смеха </a:t>
            </a:r>
            <a:r>
              <a:rPr lang="ru-RU" sz="2000" b="1" u="sng" dirty="0" smtClean="0"/>
              <a:t>(Клоун </a:t>
            </a:r>
            <a:r>
              <a:rPr lang="ru-RU" sz="2000" b="1" u="sng" dirty="0" err="1" smtClean="0"/>
              <a:t>Чупс</a:t>
            </a:r>
            <a:r>
              <a:rPr lang="ru-RU" sz="2000" b="1" u="sng" dirty="0" smtClean="0"/>
              <a:t>)</a:t>
            </a:r>
          </a:p>
          <a:p>
            <a:pPr eaLnBrk="1" hangingPunct="1"/>
            <a:r>
              <a:rPr lang="ru-RU" sz="2000" dirty="0" smtClean="0"/>
              <a:t>День Космонавтики</a:t>
            </a:r>
          </a:p>
          <a:p>
            <a:pPr eaLnBrk="1" hangingPunct="1"/>
            <a:r>
              <a:rPr lang="ru-RU" sz="2000" dirty="0" smtClean="0"/>
              <a:t>9 мая </a:t>
            </a:r>
            <a:r>
              <a:rPr lang="ru-RU" sz="2000" b="1" u="sng" dirty="0" smtClean="0"/>
              <a:t>(Ведущая)</a:t>
            </a: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8197" name="Picture 5" descr="G:\DCIM\101MSDCF\DSC055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3116"/>
            <a:ext cx="2992927" cy="224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G:\DCIM\101MSDCF\DSC05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80" y="4572008"/>
            <a:ext cx="2857520" cy="214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s://1.downloader.disk.yandex.ru/preview/ad9c585846fc62a592bac8aa91ba5e45ad4a949ebfeb8c858fdd41ad1997272f/inf/zeImhR-RMbkQKvxObPWurpS8P8nfggRVb_7R2rvn8v8wWnYf4C-SIfc9WoHZ3nNbHnP14UGokIgvG5u52imFdw%3D%3D?uid=0&amp;filename=IMG_4151.JPG&amp;disposition=inline&amp;hash=&amp;limit=0&amp;content_type=image%2Fjpeg&amp;tknv=v2&amp;size=XXL&amp;cro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86256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00562" y="357166"/>
            <a:ext cx="4357686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год дети подросли, окрепли, узнали много нового и интересного. Чтобы заинтересовать, пополнить багаж знаний, сплотить детей были проведены в жизни группы, следующие интересные мероприятия: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s://i.mycdn.me/image?id=852649239611&amp;t=3&amp;plc=WEB&amp;tkn=*fLdn9rtAtMismUEP1v7pdmHTAx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3571900" cy="476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https://i.mycdn.me/image?id=852649268283&amp;t=3&amp;plc=WEB&amp;tkn=*gLoz3TSIVzNtG5kDkzshOXjK29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290"/>
            <a:ext cx="4704768" cy="352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4" name="Picture 6" descr="https://i.mycdn.me/image?id=852649318459&amp;t=3&amp;plc=WEB&amp;tkn=*xeLhhaB5cgRoyt3HSVds-yf5Ax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000372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ользователь\Desktop\документы\апрель 2017\IMG_5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4076699" cy="305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DCIM\101MSDCF\DSC042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071810"/>
            <a:ext cx="3385605" cy="254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Проведение открытых занятий – Канина А.А.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828800"/>
            <a:ext cx="4572032" cy="23145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Сентябрь2016г-</a:t>
            </a:r>
          </a:p>
          <a:p>
            <a:pPr algn="ctr">
              <a:buNone/>
            </a:pPr>
            <a:r>
              <a:rPr lang="ru-RU" dirty="0" smtClean="0"/>
              <a:t>Интегрированная НОД «Откуда к нам пришел хлеб?»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25288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Май 2017</a:t>
            </a:r>
          </a:p>
          <a:p>
            <a:pPr algn="ctr">
              <a:buNone/>
            </a:pPr>
            <a:r>
              <a:rPr lang="ru-RU" dirty="0" smtClean="0"/>
              <a:t>ФЭМП </a:t>
            </a:r>
          </a:p>
          <a:p>
            <a:pPr algn="ctr">
              <a:buNone/>
            </a:pPr>
            <a:r>
              <a:rPr lang="ru-RU" dirty="0" smtClean="0"/>
              <a:t>«Путешествие в математическое королевство»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9698" name="Picture 2" descr="G:\DCIM\101MSDCF\DSC05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86256"/>
            <a:ext cx="3427907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G:\DCIM\101MSDCF\DSC05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71942"/>
            <a:ext cx="3476578" cy="260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1008</TotalTime>
  <Words>690</Words>
  <Application>Microsoft Office PowerPoint</Application>
  <PresentationFormat>Экран (4:3)</PresentationFormat>
  <Paragraphs>117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Пастель</vt:lpstr>
      <vt:lpstr>Отчёт  Педагогические достижения за 2016-2017 уч.г. старшей группы №1</vt:lpstr>
      <vt:lpstr>Характеристика группы. </vt:lpstr>
      <vt:lpstr>Предметно-пространственная среда в группе</vt:lpstr>
      <vt:lpstr>Повышение квалификации воспитателей группы Канина А.А. – Государственное бюджетное учреждение Новосибирской области- Центр психолого-педагогической, медицинской помощи детям»Областной центр диагностики и консультирования» Курсы по программе «Психолого- педагогические аспекты инклюзивного образования детей с ОВЗ в условиях реализации ФГОС»- 2016 г. </vt:lpstr>
      <vt:lpstr>Участие в конкурсах Каниной А.А.</vt:lpstr>
      <vt:lpstr>Участие детей в конкурсах</vt:lpstr>
      <vt:lpstr>Мероприятия</vt:lpstr>
      <vt:lpstr>Слайд 8</vt:lpstr>
      <vt:lpstr>Проведение открытых занятий – Канина А.А.</vt:lpstr>
      <vt:lpstr>Взаимодействие с социумом.</vt:lpstr>
      <vt:lpstr>Самообразование </vt:lpstr>
      <vt:lpstr>Выступление на районном методическом объединении</vt:lpstr>
      <vt:lpstr>Посещение мероприятий вне ДОУ</vt:lpstr>
      <vt:lpstr>Проектная деятельность</vt:lpstr>
      <vt:lpstr>Проект «Мама солнышко мое»</vt:lpstr>
      <vt:lpstr>Проект «Что такое Новый год?»</vt:lpstr>
      <vt:lpstr>Проект «День доброты»</vt:lpstr>
      <vt:lpstr>Проект  «Зимнее зодчество»</vt:lpstr>
      <vt:lpstr>Проект«8 марта -Международный Женский день» </vt:lpstr>
      <vt:lpstr>Проект «  9 Мая – Великий День Победы». </vt:lpstr>
      <vt:lpstr>                                           Работа с родителями Родительские собрания: 1. «Возрастные особенности воспитанников старшей группы»; 2. «Подготовка к Новому году» 3. «Вот и стали мы на год взрослее»; Консультации: «Здоровье ребенка в ваших руках»; «Возрастные особенности детей 5-6 лет» «Как приучить ребенка есть овощи и фрукты»  «Ошибки, которые совершать нельзя»  «Роль семейных традиций в воспитании детей» «Папа может все что угодно. Роль отца в воспитании ребенка» Участие в проекте «Снежное зодчество». Трудовой десант Участие родителей в благоустройстве группы. </vt:lpstr>
      <vt:lpstr>Результаты уровня развития детей старшей группы №1  2016-2017уч.год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 «Педагогические достижения за 2011-2012 уч.г.» группы «Радуга» (подготовительная группа)</dc:title>
  <dc:creator>Виталий</dc:creator>
  <cp:lastModifiedBy>Пользователь</cp:lastModifiedBy>
  <cp:revision>64</cp:revision>
  <dcterms:created xsi:type="dcterms:W3CDTF">2012-05-26T04:46:36Z</dcterms:created>
  <dcterms:modified xsi:type="dcterms:W3CDTF">2017-05-27T14:04:26Z</dcterms:modified>
</cp:coreProperties>
</file>